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a1d38a4c21e4f26" /><Relationship Type="http://schemas.openxmlformats.org/officeDocument/2006/relationships/extended-properties" Target="/docProps/app.xml" Id="Re2ff64e32d2044d8" /><Relationship Type="http://schemas.openxmlformats.org/officeDocument/2006/relationships/officeDocument" Target="/ppt/presentation.xml" Id="R103dcb733c384528" /></Relationships>
</file>

<file path=ppt/presentation.xml><?xml version="1.0" encoding="utf-8"?>
<p:presentation xmlns:p="http://schemas.openxmlformats.org/presentationml/2006/main">
  <p:sldMasterIdLst>
    <p:sldMasterId xmlns:r="http://schemas.openxmlformats.org/officeDocument/2006/relationships" id="2147483648" r:id="Red08b6f0f5f8492d"/>
  </p:sldMasterIdLst>
  <p:notesMasterIdLst>
    <p:notesMasterId xmlns:r="http://schemas.openxmlformats.org/officeDocument/2006/relationships" r:id="Redf1c474406242f6"/>
  </p:notesMasterIdLst>
  <p:sldIdLst>
    <p:sldId xmlns:r="http://schemas.openxmlformats.org/officeDocument/2006/relationships" id="256" r:id="R9b518f3d15fd419a"/>
    <p:sldId xmlns:r="http://schemas.openxmlformats.org/officeDocument/2006/relationships" id="257" r:id="R9c97362b6f704782"/>
    <p:sldId xmlns:r="http://schemas.openxmlformats.org/officeDocument/2006/relationships" id="258" r:id="R245d62a14cec47eb"/>
    <p:sldId xmlns:r="http://schemas.openxmlformats.org/officeDocument/2006/relationships" id="259" r:id="Rbcc684fdaab5495f"/>
    <p:sldId xmlns:r="http://schemas.openxmlformats.org/officeDocument/2006/relationships" id="260" r:id="Rb06fa6da4ac64695"/>
    <p:sldId xmlns:r="http://schemas.openxmlformats.org/officeDocument/2006/relationships" id="261" r:id="R73260ee9ce1b483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b68a960f954f79" /><Relationship Type="http://schemas.openxmlformats.org/officeDocument/2006/relationships/slideMaster" Target="/ppt/slideMasters/slideMaster1.xml" Id="Red08b6f0f5f8492d" /><Relationship Type="http://schemas.openxmlformats.org/officeDocument/2006/relationships/notesMaster" Target="/ppt/notesMasters/notesMaster1.xml" Id="Redf1c474406242f6" /><Relationship Type="http://schemas.openxmlformats.org/officeDocument/2006/relationships/presProps" Target="/ppt/presProps.xml" Id="Re51bc7d35c26421f" /><Relationship Type="http://schemas.openxmlformats.org/officeDocument/2006/relationships/tableStyles" Target="/ppt/tableStyles.xml" Id="Re63f8da9e6ac49d9" /><Relationship Type="http://schemas.openxmlformats.org/officeDocument/2006/relationships/slide" Target="/ppt/slides/slide1.xml" Id="R9b518f3d15fd419a" /><Relationship Type="http://schemas.openxmlformats.org/officeDocument/2006/relationships/slide" Target="/ppt/slides/slide2.xml" Id="R9c97362b6f704782" /><Relationship Type="http://schemas.openxmlformats.org/officeDocument/2006/relationships/slide" Target="/ppt/slides/slide3.xml" Id="R245d62a14cec47eb" /><Relationship Type="http://schemas.openxmlformats.org/officeDocument/2006/relationships/slide" Target="/ppt/slides/slide4.xml" Id="Rbcc684fdaab5495f" /><Relationship Type="http://schemas.openxmlformats.org/officeDocument/2006/relationships/slide" Target="/ppt/slides/slide5.xml" Id="Rb06fa6da4ac64695" /><Relationship Type="http://schemas.openxmlformats.org/officeDocument/2006/relationships/slide" Target="/ppt/slides/slide6.xml" Id="R73260ee9ce1b483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e79bfa4a5d45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0bde3552f9742ec" /><Relationship Type="http://schemas.openxmlformats.org/officeDocument/2006/relationships/notesMaster" Target="/ppt/notesMasters/notesMaster1.xml" Id="R478114e82db74a1e" /></Relationships>
</file>

<file path=ppt/notesSlides/_rels/notesSlide2.xml.rels>&#65279;<?xml version="1.0" encoding="utf-8"?><Relationships xmlns="http://schemas.openxmlformats.org/package/2006/relationships"><Relationship Type="http://schemas.openxmlformats.org/officeDocument/2006/relationships/slide" Target="/ppt/slides/slide2.xml" Id="Rde14cdc19e584ab1" /><Relationship Type="http://schemas.openxmlformats.org/officeDocument/2006/relationships/notesMaster" Target="/ppt/notesMasters/notesMaster1.xml" Id="R00c154994fd148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bda570cab0044d5c" /><Relationship Type="http://schemas.openxmlformats.org/officeDocument/2006/relationships/notesMaster" Target="/ppt/notesMasters/notesMaster1.xml" Id="Rbe64b1ade2d74cb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14f07c37f414371" /><Relationship Type="http://schemas.openxmlformats.org/officeDocument/2006/relationships/notesMaster" Target="/ppt/notesMasters/notesMaster1.xml" Id="R2c09d593ff0e4134" /></Relationships>
</file>

<file path=ppt/notesSlides/_rels/notesSlide5.xml.rels>&#65279;<?xml version="1.0" encoding="utf-8"?><Relationships xmlns="http://schemas.openxmlformats.org/package/2006/relationships"><Relationship Type="http://schemas.openxmlformats.org/officeDocument/2006/relationships/slide" Target="/ppt/slides/slide5.xml" Id="Re3aa15e3c58d4e9b" /><Relationship Type="http://schemas.openxmlformats.org/officeDocument/2006/relationships/notesMaster" Target="/ppt/notesMasters/notesMaster1.xml" Id="Rd718605d535d40e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867fafca80b4af9" /><Relationship Type="http://schemas.openxmlformats.org/officeDocument/2006/relationships/notesMaster" Target="/ppt/notesMasters/notesMaster1.xml" Id="R4d88ad6a16144378"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[p1b1] Physical PDF p. 1: 旅遊業</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[p1b2] Physical PDF p. 1: 旅遊業是香港的傳統主要經濟支柱之一。疫情前，旅遊業在 2019年佔本地生產總值約3.6%，僱用約232 700人，佔整體 就業人口約6.0%。鑒於疫情持續，旅遊業在2021年佔本地生 產總值的比重跌至0.1%，其就業人數亦縮減至只有約22 500 人，約佔整體就業人口的0.6%。 由於香港與內地和世界各地於2023年2月初全面恢復正常 人員往來，旅客人次持續上升， 2023年累計截至5月底整體旅 客人次達950萬，遠超2022年全年僅得60萬旅客人次的數字。 全面恢復正常人員往來後的日均旅客人次已恢復至疫情前水平</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[p1b2] Physical PDF p. 1: 旅遊業是香港的傳統主要經濟支柱之一。疫情前，旅遊業在 2019年佔本地生產總值約3.6%，僱用約232 700人，佔整體 就業人口約6.0%。鑒於疫情持續，旅遊業在2021年佔本地生 產總值的比重跌至0.1%，其就業人數亦縮減至只有約22 500 人，約佔整體就業人口的0.6%。 由於香港與內地和世界各地於2023年2月初全面恢復正常 人員往來，旅客人次持續上升， 2023年累計截至5月底整體旅 客人次達950萬，遠超2022年全年僅得60萬旅客人次的數字。 全面恢復正常人員往來後的日均旅客人次已恢復至疫情前水平</a:t>
            </a:r>
          </a:p>
          <a:p>
            <a:pPr>
              <a:spcBef>
                <a:spcPts val="0"/>
              </a:spcBef>
              <a:spcAft>
                <a:spcPts val="0"/>
              </a:spcAft>
              <a:lnSpc>
                <a:spcPct val="110000"/>
              </a:lnSpc>
            </a:pPr>
            <a:r>
              <a:t/>
            </a:r>
          </a:p>
          <a:p>
            <a:pPr>
              <a:spcBef>
                <a:spcPts val="0"/>
              </a:spcBef>
              <a:spcAft>
                <a:spcPts val="0"/>
              </a:spcAft>
              <a:lnSpc>
                <a:spcPct val="110000"/>
              </a:lnSpc>
            </a:pPr>
            <a:r>
              <a:t>[p1b3] Physical PDF p. 1: 1的47%。 旅客住宿：截至2023年4月底，本港共有319間酒店，提供約 89 300間房間。2022年全年酒店房間平均入住率為66%，與 2018年和2019年相比分別低25和13個百分點。隨着2023年2 月初全面恢復正常人員往來，2023年首4個月酒店房間平均入 住率上升至78%。 香港入境手續：政府致力使訪港旅客出入境更方便快捷。現時 約有170個外國國家及地區的居民可無須簽證來港旅遊七天至 180天不等。 至於內地訪港旅客方面，「個人遊」計劃於2003年7月實 施並逐步擴展，讓內地指定城市的居民無需參加旅行團而以個 人身份訪港。該計劃現時覆蓋49個內地城市，即廣東省內全 部21個城市、上海、北京、重慶、天津、成都、大連、瀋 陽、濟南、南昌、長沙、南寧、海口、貴陽、昆明、石家莊、 鄭州、長春、合肥、武漢，以及福建省（福州、廈門、泉 州）、江蘇省（南京、蘇州、無錫）及浙江省（杭州、寧波、 台州）內合共九個城市。「個人遊」旅客佔內地旅客的比例由 2004年的35%增至疫情前2019年的57%。2023年首四個月， 「個人遊」旅客佔內地旅客的比例增至64％。自計劃實施以 來，截至2023年4月底，「個人遊」旅客人次超過2億990萬。 旅遊事務署：該署於1999年5月成立，負責統籌政府內部各項 發展旅遊業的工作，並提供政策支援，推動本港的旅遊業。 政府向來與業界緊密合作。政府透過不同組織，例如香 港旅遊發展局（旅發局）、旅遊業監管局（旅監局）、香港旅 遊業議會（旅議會），以及旅遊業策略小組和郵輪業諮詢委員 會等諮詢機構，尋求意見並與業界合作。 旅遊業發展藍圖：2017年10月，政府公布《旅遊業發展藍 圖》。藍圖除了訂立明確的願景和目標，即將香港發展成為世 界級的首選旅遊目的地，讓行業得以平穩、健康及持續發展， 亦定下四大發展策略，以此為基礎制訂不同旅遊項目及措施。 策略一：開拓多元化的客源市場， 集中吸引高增值過夜旅客 來港 把握「一帶一路」建設和粵港澳大灣區（大灣區）發展帶來的 機遇：2017年8月，政府與原國家旅遊局（2018年3月與國家 文化部合併為國家文化和旅遊部）簽訂《關於進一步深化內地</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[p1b4] Physical PDF p. 1: 與香港旅遊合作協議》，進一步加強彼此合作。雙方正積極落 實協議，包括向「一帶一路」國家／地區和大灣區城市展開推 廣，與香港共同開發「一程多站」旅遊產品和路線。 2019年2月，《粵港澳大灣區發展規劃綱要》出台，為區 內旅遊業發展注入新動力。旅遊事務署正積極以2017年12月 成立的「粵港澳大灣區城市旅遊聯合會」為平台，與澳門特區 及九個內地大灣區城市的旅遊部門深化合作，包括於2019年6 月12日在港舉行聯合會第二次年度會議，商討為海外旅客在 大灣區內通行爭取更多便利、加強市場監管合作、加強宣傳推 廣合作，以及支援業界開發更多「一程多站」旅遊產品等。 推廣香港：作為法定機構，旅發局專責在全球推廣香港為世界 級旅遊目的地，並致力擴大旅遊業對香港的貢獻。除香港總辦 事處外，旅發局在全球六個不同區域設有22個辦事處及代 辦。 旅發局一直進行市場研究，掌握行業趨勢，並與業界分 享研究結果。此外，旅發局集中在全球20個主要客源巿場進 行市場推廣。 旅發局採取高度彈性和靈活的策略，把推廣資源適當地 分配到各個客源市場，務求能迅速回應宏觀市場環境的轉變， 減低風險。 政府於2023年2月推出「你好，香港」大型全球推廣，旅 發局亦推出了一系列宣傳，以推動旅遊業的迅速復甦。 旅發 局邀請不同的業界人士、明星、網紅等拍攝一系列介紹香港旅 遊體驗的短片，持續向全球發放歡迎旅客的訊息；旅發局亦為 遊客提供一系列精采的禮遇，包括「香港有禮」旅客消費券。 同時，旅發局邀請世界各地的業界和傳媒代表、明星、名人， 以及「香港超級迷」親臨香港，製造正面口碑和評價；旅發局 又安排本地業界代表走到內地和海外市場參與當地的旅遊展及 業界活動，展示香港的旅遊吸引力，協助業界開拓更多商機。 旅發局亦透過結合數碼營銷、消費者推廣和公關宣傳活 動的綜合方式進行推廣，維持香港對全球旅客的國際曝光。旅 發局的網站（www.discoverhongkong.com）現提供15種語言 共22個不同市場版本；流動版網頁則設有11個版本，以滿足 日益增加的流動裝置體驗需求。旅發局不斷加強網站內容，， 以應對旅遊市場的最新變化。旅發局亦積極利用社交媒體和智 能手機平台維持香港的國際曝光，並與傳媒和網絡名人合作， 透過富有特色的內容和短片，宣傳香港多元化的旅遊特色。 策略二：培育及拓展具本港及國際特色的旅遊產品及項目，包 括文化</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[p3b1] Physical PDF p. 3: 策略四：提升旅遊業服務質素，推動業界採用良好營商手法 行業規管：《旅遊業條例》（第634章）（《條例》）於2022 年9月1日全面實施。旅監局是根據《條例》成立的法定監管 機構，主要負責旅行代理商、導遊及領隊的發牌和規管事宜， 以及支持行業可持續發展、加強和提升旅遊業專業水平和服務 質素等功能，取代了以往的行業自我規管制度。截至2023年5 月底，共有約1 620個持牌旅行代理商，以及約5 370名持牌導 遊和13 190名持牌領隊。 在新規管制度下，過去的一些不良行為，如強迫購物和 遺棄遊客等，已被刑事化。此外，旅監局發出了《持牌人指 令》，要求香港旅行代理商向旅管局登記所有內地入境團的行 程，包括購物行程、餐膳安排等，供旅監局巡查；而導遊必須 在遊客抵達香港時將行程表分發給每位旅行團參加者，詳細列 出所有自費活動、服務費和其他費用的收費情況。 政府會繼續與旅監局保持密切合作，確保新規管制度有 序實施，為行業的健康發展提供穩妥基礎。 提升服務水平：旅發局致力推廣「優質旅遊服務」計劃，旨在 鼓勵零售、飲食及旅客住宿業界提升整體的服務水平，為旅客 提供優質服務的品質保證。截至2023年4月，一共有1 131家 商戶合共7 660間店舖及228間客房，已取得「優質旅遊服 務」計劃的認證。 旅遊事務署自2001年起推行「香港青年大使計劃」，目 的是啟迪年青人以殷勤有禮之道迎接旅客，並在學校及社區推 展好客文化。 旅發局亦推出「旅發局青年學院」項目，透過一連串為 年青人而設的教育和創作和活動，連繫年青人和旅遊業，激發 他們對香港旅遊業的興趣。在2023年2月，旅發局青年學院與 教育局合作，舉辦了首屆香港旅遊業學生峰會，為修讀及教授 旅遊及款待科師生提供了的平台，讓他們與業界人士直接互動 和交流。旅遊事務署亦與旅遊業界、相關行業及內地文化和旅 遊部門保持聯繫和合作，鼓勵前線人員互相交流，進一步提升 服務質素。</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[p1b2] Physical PDF p. 1: 旅遊業是香港的傳統主要經濟支柱之一。疫情前，旅遊業在 2019年佔本地生產總值約3.6%，僱用約232 700人，佔整體 就業人口約6.0%。鑒於疫情持續，旅遊業在2021年佔本地生 產總值的比重跌至0.1%，其就業人數亦縮減至只有約22 500 人，約佔整體就業人口的0.6%。 由於香港與內地和世界各地於2023年2月初全面恢復正常 人員往來，旅客人次持續上升， 2023年累計截至5月底整體旅 客人次達950萬，遠超2022年全年僅得60萬旅客人次的數字。 全面恢復正常人員往來後的日均旅客人次已恢復至疫情前水平</a:t>
            </a:r>
          </a:p>
          <a:p>
            <a:pPr>
              <a:spcBef>
                <a:spcPts val="0"/>
              </a:spcBef>
              <a:spcAft>
                <a:spcPts val="0"/>
              </a:spcAft>
              <a:lnSpc>
                <a:spcPct val="110000"/>
              </a:lnSpc>
            </a:pPr>
            <a:r>
              <a:t/>
            </a:r>
          </a:p>
          <a:p>
            <a:pPr>
              <a:spcBef>
                <a:spcPts val="0"/>
              </a:spcBef>
              <a:spcAft>
                <a:spcPts val="0"/>
              </a:spcAft>
              <a:lnSpc>
                <a:spcPct val="110000"/>
              </a:lnSpc>
            </a:pPr>
            <a:r>
              <a:t>[p1b3] Physical PDF p. 1: 1的47%。 旅客住宿：截至2023年4月底，本港共有319間酒店，提供約 89 300間房間。2022年全年酒店房間平均入住率為66%，與 2018年和2019年相比分別低25和13個百分點。隨着2023年2 月初全面恢復正常人員往來，2023年首4個月酒店房間平均入 住率上升至78%。 香港入境手續：政府致力使訪港旅客出入境更方便快捷。現時 約有170個外國國家及地區的居民可無須簽證來港旅遊七天至 180天不等。 至於內地訪港旅客方面，「個人遊」計劃於2003年7月實 施並逐步擴展，讓內地指定城市的居民無需參加旅行團而以個 人身份訪港。該計劃現時覆蓋49個內地城市，即廣東省內全 部21個城市、上海、北京、重慶、天津、成都、大連、瀋 陽、濟南、南昌、長沙、南寧、海口、貴陽、昆明、石家莊、 鄭州、長春、合肥、武漢，以及福建省（福州、廈門、泉 州）、江蘇省（南京、蘇州、無錫）及浙江省（杭州、寧波、 台州）內合共九個城市。「個人遊」旅客佔內地旅客的比例由 2004年的35%增至疫情前2019年的57%。2023年首四個月， 「個人遊」旅客佔內地旅客的比例增至64％。自計劃實施以 來，截至2023年4月底，「個人遊」旅客人次超過2億990萬。 旅遊事務署：該署於1999年5月成立，負責統籌政府內部各項 發展旅遊業的工作，並提供政策支援，推動本港的旅遊業。 政府向來與業界緊密合作。政府透過不同組織，例如香 港旅遊發展局（旅發局）、旅遊業監管局（旅監局）、香港旅 遊業議會（旅議會），以及旅遊業策略小組和郵輪業諮詢委員 會等諮詢機構，尋求意見並與業界合作。 旅遊業發展藍圖：2017年10月，政府公布《旅遊業發展藍 圖》。藍圖除了訂立明確的願景和目標，即將香港發展成為世 界級的首選旅遊目的地，讓行業得以平穩、健康及持續發展， 亦定下四大發展策略，以此為基礎制訂不同旅遊項目及措施。 策略一：開拓多元化的客源市場， 集中吸引高增值過夜旅客 來港 把握「一帶一路」建設和粵港澳大灣區（大灣區）發展帶來的 機遇：2017年8月，政府與原國家旅遊局（2018年3月與國家 文化部合併為國家文化和旅遊部）簽訂《關於進一步深化內地</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c418a13fae645a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758f01de0ab4a2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93f6530adad445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dd17f7a46fd453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300f7649328417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89b877361fe437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728C6F-B143-4061-8D18-60D0AA4D43A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CE8CA99-626B-46F2-B50F-307EFD8B941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A7D0BAA-C7C4-4FF6-B2B6-C750DDD5F7A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B8A099-266A-4F0F-81D1-0D56F3E336C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2374AB2-0AE4-46D6-A6EB-D75DC2F4738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EC7ABB5-7BFD-4F00-BDFD-EB6F43D8548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0770003-9EAB-4E68-93D1-D6C6D1AE32D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14214C5-B85F-4498-BAD7-635AE132C7F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C5423E-48EB-4A1E-AB6E-361AC57B2F4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74C9AA7-5E70-4FF2-995E-A1C184C226E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08012adcae5446d" /><Relationship Type="http://schemas.openxmlformats.org/officeDocument/2006/relationships/slideLayout" Target="/ppt/slideLayouts/slideLayout1.xml" Id="Rb83429af7bf74b06" /><Relationship Type="http://schemas.openxmlformats.org/officeDocument/2006/relationships/slideLayout" Target="/ppt/slideLayouts/slideLayout2.xml" Id="Rd325098612da46ad" /><Relationship Type="http://schemas.openxmlformats.org/officeDocument/2006/relationships/slideLayout" Target="/ppt/slideLayouts/slideLayout3.xml" Id="R19b6aa6d19d34a36" /><Relationship Type="http://schemas.openxmlformats.org/officeDocument/2006/relationships/slideLayout" Target="/ppt/slideLayouts/slideLayout4.xml" Id="R2786918837a348a0" /><Relationship Type="http://schemas.openxmlformats.org/officeDocument/2006/relationships/slideLayout" Target="/ppt/slideLayouts/slideLayout5.xml" Id="Rafcff7dab5e548cb" /><Relationship Type="http://schemas.openxmlformats.org/officeDocument/2006/relationships/slideLayout" Target="/ppt/slideLayouts/slideLayout6.xml" Id="Ra9a61d674d4a43f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83429af7bf74b06"/>
    <p:sldLayoutId xmlns:r="http://schemas.openxmlformats.org/officeDocument/2006/relationships" id="2147483650" r:id="Rd325098612da46ad"/>
    <p:sldLayoutId xmlns:r="http://schemas.openxmlformats.org/officeDocument/2006/relationships" id="2147483651" r:id="R19b6aa6d19d34a36"/>
    <p:sldLayoutId xmlns:r="http://schemas.openxmlformats.org/officeDocument/2006/relationships" id="2147483652" r:id="R2786918837a348a0"/>
    <p:sldLayoutId xmlns:r="http://schemas.openxmlformats.org/officeDocument/2006/relationships" id="2147483653" r:id="Rafcff7dab5e548cb"/>
    <p:sldLayoutId xmlns:r="http://schemas.openxmlformats.org/officeDocument/2006/relationships" id="2147483654" r:id="Ra9a61d674d4a43f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ed294e9976e4433" /><Relationship Type="http://schemas.openxmlformats.org/officeDocument/2006/relationships/notesSlide" Target="/ppt/notesSlides/notesSlide1.xml" Id="R258af216e5014f8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554fdd3a93e4154" /><Relationship Type="http://schemas.openxmlformats.org/officeDocument/2006/relationships/notesSlide" Target="/ppt/notesSlides/notesSlide2.xml" Id="Ra326b762a959463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0bf8f2990444124" /><Relationship Type="http://schemas.openxmlformats.org/officeDocument/2006/relationships/notesSlide" Target="/ppt/notesSlides/notesSlide3.xml" Id="R3df0807df8ef41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b2d94dfface42b5" /><Relationship Type="http://schemas.openxmlformats.org/officeDocument/2006/relationships/notesSlide" Target="/ppt/notesSlides/notesSlide4.xml" Id="Rdb777316b6f7468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8430fc60641458a" /><Relationship Type="http://schemas.openxmlformats.org/officeDocument/2006/relationships/notesSlide" Target="/ppt/notesSlides/notesSlide5.xml" Id="R2701c59afc584bc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b34d56098274118" /><Relationship Type="http://schemas.openxmlformats.org/officeDocument/2006/relationships/notesSlide" Target="/ppt/notesSlides/notesSlide6.xml" Id="Rd6c61617beb24cb9"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6" name="">
            <a:extLst>
              <a:ext uri="{FF2B5EF4-FFF2-40B4-BE49-F238E27FC236}">
                <ns2:creationId id="{ED1DD86A-B0D1-4165-A7EE-C4596074D616}"/>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5469DAE0-E07C-4CA8-A0F5-8D7095A8011A}"/>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183B56"/>
                </a:solidFill>
                <a:latin typeface="Noto Sans CJK SC"/>
                <a:ea typeface="Noto Sans CJK SC"/>
                <a:cs typeface="Noto Sans CJK SC"/>
              </a:defRPr>
            </a:defPPr>
          </a:lstStyle>
          <a:p>
            <a:pPr>
              <a:defRPr sz="3900" b="1">
                <a:solidFill>
                  <a:srgbClr val="183B56"/>
                </a:solidFill>
                <a:latin typeface="Noto Sans CJK SC"/>
                <a:ea typeface="Noto Sans CJK SC"/>
                <a:cs typeface="Noto Sans CJK SC"/>
              </a:defRPr>
              <a:spcBef>
                <a:spcPts val="0"/>
              </a:spcBef>
              <a:spcAft>
                <a:spcPts val="0"/>
              </a:spcAft>
              <a:lnSpc>
                <a:spcPct val="110000"/>
              </a:lnSpc>
            </a:pPr>
            <a:r>
              <a:rPr sz="3900" b="1">
                <a:solidFill>
                  <a:srgbClr val="183B56"/>
                </a:solidFill>
                <a:latin typeface="Noto Sans CJK SC"/>
                <a:ea typeface="Noto Sans CJK SC"/>
                <a:cs typeface="Noto Sans CJK SC"/>
              </a:rPr>
              <a:t>旅遊業</a:t>
            </a:r>
          </a:p>
        </p:txBody>
      </p:sp>
      <p:sp>
        <p:nvSpPr>
          <p:cNvPr id="3" name="">
            <a:extLst>
              <a:ext uri="{FF2B5EF4-FFF2-40B4-BE49-F238E27FC236}">
                <ns2:creationId id="{A965465A-46E6-4AE2-9C9D-AEE5D682F6CD}"/>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原文选段 · 请核对引用来源</a:t>
            </a:r>
          </a:p>
        </p:txBody>
      </p:sp>
      <p:sp>
        <p:nvSpPr>
          <p:cNvPr id="4" name="">
            <a:extLst>
              <a:ext uri="{FF2B5EF4-FFF2-40B4-BE49-F238E27FC236}">
                <ns2:creationId id="{16B9E149-8A1D-4BFF-A817-77237FD97DD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spcBef>
                <a:spcPts val="0"/>
              </a:spcBef>
              <a:spcAft>
                <a:spcPts val="0"/>
              </a:spcAft>
              <a:lnSpc>
                <a:spcPct val="110000"/>
              </a:lnSpc>
            </a:pPr>
            <a:r>
              <a:rPr sz="1200" b="0">
                <a:solidFill>
                  <a:srgbClr val="64748B"/>
                </a:solidFill>
                <a:latin typeface="Noto Sans CJK SC"/>
                <a:ea typeface="Noto Sans CJK SC"/>
                <a:cs typeface="Noto Sans CJK SC"/>
              </a:rPr>
              <a:t>来源：原始 PDF，第 1 页</a:t>
            </a:r>
          </a:p>
        </p:txBody>
      </p:sp>
      <p:sp>
        <p:nvSpPr>
          <p:cNvPr id="5" name="">
            <a:extLst>
              <a:ext uri="{FF2B5EF4-FFF2-40B4-BE49-F238E27FC236}">
                <ns2:creationId id="{C12C8110-830C-4BD4-8357-3D8CCC287712}"/>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pPr>
            <a:r>
              <a:rPr sz="1200" b="0">
                <a:solidFill>
                  <a:srgbClr val="64748B"/>
                </a:solidFill>
                <a:latin typeface="Noto Sans CJK SC"/>
                <a:ea typeface="Noto Sans CJK SC"/>
                <a:cs typeface="Noto Sans CJK SC"/>
              </a:rPr>
              <a:t>1 / 6</a:t>
            </a:r>
          </a:p>
        </p:txBody>
      </p:sp>
    </p:spTree>
    <p:extLst>
      <p:ext uri="{BB962C8B-B14F-4D97-AF65-F5344CB8AC3E}">
        <ns3:creationId val="2108066047"/>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2662D1A8-2F7E-4F0C-A7A0-D385BEBD59CB}"/>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1997FFD8-FA7F-4D5B-8AD8-A6ACC7457CEC}"/>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CJK SC"/>
                <a:ea typeface="Noto Sans CJK SC"/>
                <a:cs typeface="Noto Sans CJK SC"/>
              </a:defRPr>
            </a:defPPr>
          </a:lstStyle>
          <a:p>
            <a:pPr>
              <a:defRPr sz="3000" b="1">
                <a:solidFill>
                  <a:srgbClr val="183B56"/>
                </a:solidFill>
                <a:latin typeface="Noto Sans CJK SC"/>
                <a:ea typeface="Noto Sans CJK SC"/>
                <a:cs typeface="Noto Sans CJK SC"/>
              </a:defRPr>
              <a:spcBef>
                <a:spcPts val="0"/>
              </a:spcBef>
              <a:spcAft>
                <a:spcPts val="0"/>
              </a:spcAft>
              <a:lnSpc>
                <a:spcPct val="110000"/>
              </a:lnSpc>
            </a:pPr>
            <a:r>
              <a:rPr sz="3000" b="1">
                <a:solidFill>
                  <a:srgbClr val="183B56"/>
                </a:solidFill>
                <a:latin typeface="Noto Sans CJK SC"/>
                <a:ea typeface="Noto Sans CJK SC"/>
                <a:cs typeface="Noto Sans CJK SC"/>
              </a:rPr>
              <a:t>内容概览</a:t>
            </a:r>
          </a:p>
        </p:txBody>
      </p:sp>
      <p:sp>
        <p:nvSpPr>
          <p:cNvPr id="3" name="">
            <a:extLst>
              <a:ext uri="{FF2B5EF4-FFF2-40B4-BE49-F238E27FC236}">
                <ns2:creationId id="{71E55C37-30E6-4A31-B55A-53F2856C181B}"/>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旅遊業是香港的傳統主要經濟支柱之一。</a:t>
            </a:r>
          </a:p>
        </p:txBody>
      </p:sp>
      <p:sp>
        <p:nvSpPr>
          <p:cNvPr id="4" name="">
            <a:extLst>
              <a:ext uri="{FF2B5EF4-FFF2-40B4-BE49-F238E27FC236}">
                <ns2:creationId id="{E0710DDD-FCF7-4080-B525-1ADA1B8C2846}"/>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疫情前，旅遊業在 2019年佔本地生產總值約3.6%，僱用約232 700人，</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佔整體 就業人口約6.0%。</a:t>
            </a:r>
          </a:p>
        </p:txBody>
      </p:sp>
      <p:sp>
        <p:nvSpPr>
          <p:cNvPr id="5" name="">
            <a:extLst>
              <a:ext uri="{FF2B5EF4-FFF2-40B4-BE49-F238E27FC236}">
                <ns2:creationId id="{6B346194-C8B6-4AAB-8027-291B01DD2263}"/>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鑒於疫情持續，旅遊業在2021年佔本地生 產總值的比重跌至0.1%，其</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就業人數亦縮減至只有約22 500 人，約佔整體就業人口的0.6%。</a:t>
            </a:r>
          </a:p>
        </p:txBody>
      </p:sp>
      <p:sp>
        <p:nvSpPr>
          <p:cNvPr id="6" name="">
            <a:extLst>
              <a:ext uri="{FF2B5EF4-FFF2-40B4-BE49-F238E27FC236}">
                <ns2:creationId id="{E0E24032-0792-41CB-AB95-2E7C406BFA8A}"/>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spcBef>
                <a:spcPts val="0"/>
              </a:spcBef>
              <a:spcAft>
                <a:spcPts val="0"/>
              </a:spcAft>
              <a:lnSpc>
                <a:spcPct val="110000"/>
              </a:lnSpc>
            </a:pPr>
            <a:r>
              <a:rPr sz="1200" b="0">
                <a:solidFill>
                  <a:srgbClr val="64748B"/>
                </a:solidFill>
                <a:latin typeface="Noto Sans CJK SC"/>
                <a:ea typeface="Noto Sans CJK SC"/>
                <a:cs typeface="Noto Sans CJK SC"/>
              </a:rPr>
              <a:t>来源：原始 PDF，第 1 页</a:t>
            </a:r>
          </a:p>
        </p:txBody>
      </p:sp>
      <p:sp>
        <p:nvSpPr>
          <p:cNvPr id="7" name="">
            <a:extLst>
              <a:ext uri="{FF2B5EF4-FFF2-40B4-BE49-F238E27FC236}">
                <ns2:creationId id="{9382A928-2A8A-4401-8540-30302875542C}"/>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pPr>
            <a:r>
              <a:rPr sz="1200" b="0">
                <a:solidFill>
                  <a:srgbClr val="64748B"/>
                </a:solidFill>
                <a:latin typeface="Noto Sans CJK SC"/>
                <a:ea typeface="Noto Sans CJK SC"/>
                <a:cs typeface="Noto Sans CJK SC"/>
              </a:rPr>
              <a:t>2 / 6</a:t>
            </a:r>
          </a:p>
        </p:txBody>
      </p:sp>
    </p:spTree>
    <p:extLst>
      <p:ext uri="{BB962C8B-B14F-4D97-AF65-F5344CB8AC3E}">
        <ns3:creationId val="1150183532"/>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096C6810-C15E-423C-98B3-B0594E971581}"/>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634F249F-FC92-403A-B3D8-932765C6D565}"/>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CJK SC"/>
                <a:ea typeface="Noto Sans CJK SC"/>
                <a:cs typeface="Noto Sans CJK SC"/>
              </a:defRPr>
            </a:defPPr>
          </a:lstStyle>
          <a:p>
            <a:pPr>
              <a:defRPr sz="3000" b="1">
                <a:solidFill>
                  <a:srgbClr val="183B56"/>
                </a:solidFill>
                <a:latin typeface="Noto Sans CJK SC"/>
                <a:ea typeface="Noto Sans CJK SC"/>
                <a:cs typeface="Noto Sans CJK SC"/>
              </a:defRPr>
              <a:spcBef>
                <a:spcPts val="0"/>
              </a:spcBef>
              <a:spcAft>
                <a:spcPts val="0"/>
              </a:spcAft>
              <a:lnSpc>
                <a:spcPct val="110000"/>
              </a:lnSpc>
            </a:pPr>
            <a:r>
              <a:rPr sz="3000" b="1">
                <a:solidFill>
                  <a:srgbClr val="183B56"/>
                </a:solidFill>
                <a:latin typeface="Noto Sans CJK SC"/>
                <a:ea typeface="Noto Sans CJK SC"/>
                <a:cs typeface="Noto Sans CJK SC"/>
              </a:rPr>
              <a:t>更多详情</a:t>
            </a:r>
          </a:p>
        </p:txBody>
      </p:sp>
      <p:sp>
        <p:nvSpPr>
          <p:cNvPr id="3" name="">
            <a:extLst>
              <a:ext uri="{FF2B5EF4-FFF2-40B4-BE49-F238E27FC236}">
                <ns2:creationId id="{6AC9332D-95BC-40F4-9AD5-F4398350A5D5}"/>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由於香港與內地和世界各地於2023年2月初全面恢復正常 人員往來，旅</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客人次持續上升， 2023年累計截至5月底整體旅 客人次達950萬，遠超</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2022年全年僅得60萬旅客人次的數字。</a:t>
            </a:r>
          </a:p>
        </p:txBody>
      </p:sp>
      <p:sp>
        <p:nvSpPr>
          <p:cNvPr id="4" name="">
            <a:extLst>
              <a:ext uri="{FF2B5EF4-FFF2-40B4-BE49-F238E27FC236}">
                <ns2:creationId id="{597579D4-6C7B-448E-89CA-C12DC03747F5}"/>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旅客住宿：截至2023年4月底，本港共有319間酒店，提供約 89 300間</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房間。</a:t>
            </a:r>
          </a:p>
        </p:txBody>
      </p:sp>
      <p:sp>
        <p:nvSpPr>
          <p:cNvPr id="5" name="">
            <a:extLst>
              <a:ext uri="{FF2B5EF4-FFF2-40B4-BE49-F238E27FC236}">
                <ns2:creationId id="{F9E80D96-F997-4C2D-9A65-F70C37BF2F6A}"/>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「個人遊」旅客佔內地旅客的比例由 2004年的35%增至疫情前2019年</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的57%。</a:t>
            </a:r>
          </a:p>
        </p:txBody>
      </p:sp>
      <p:sp>
        <p:nvSpPr>
          <p:cNvPr id="6" name="">
            <a:extLst>
              <a:ext uri="{FF2B5EF4-FFF2-40B4-BE49-F238E27FC236}">
                <ns2:creationId id="{C9DC580F-57A3-4BBB-A511-42239012E0B6}"/>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spcBef>
                <a:spcPts val="0"/>
              </a:spcBef>
              <a:spcAft>
                <a:spcPts val="0"/>
              </a:spcAft>
              <a:lnSpc>
                <a:spcPct val="110000"/>
              </a:lnSpc>
            </a:pPr>
            <a:r>
              <a:rPr sz="1200" b="0">
                <a:solidFill>
                  <a:srgbClr val="64748B"/>
                </a:solidFill>
                <a:latin typeface="Noto Sans CJK SC"/>
                <a:ea typeface="Noto Sans CJK SC"/>
                <a:cs typeface="Noto Sans CJK SC"/>
              </a:rPr>
              <a:t>来源：原始 PDF，第 1 页</a:t>
            </a:r>
          </a:p>
        </p:txBody>
      </p:sp>
      <p:sp>
        <p:nvSpPr>
          <p:cNvPr id="7" name="">
            <a:extLst>
              <a:ext uri="{FF2B5EF4-FFF2-40B4-BE49-F238E27FC236}">
                <ns2:creationId id="{2CA4D481-CFE9-48F7-8CDE-8820E92B775B}"/>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pPr>
            <a:r>
              <a:rPr sz="1200" b="0">
                <a:solidFill>
                  <a:srgbClr val="64748B"/>
                </a:solidFill>
                <a:latin typeface="Noto Sans CJK SC"/>
                <a:ea typeface="Noto Sans CJK SC"/>
                <a:cs typeface="Noto Sans CJK SC"/>
              </a:rPr>
              <a:t>3 / 6</a:t>
            </a:r>
          </a:p>
        </p:txBody>
      </p:sp>
    </p:spTree>
    <p:extLst>
      <p:ext uri="{BB962C8B-B14F-4D97-AF65-F5344CB8AC3E}">
        <ns3:creationId val="587226638"/>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B851A9DD-6A5A-4A02-9169-54721F889B7F}"/>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9323B220-A9C2-4F82-A533-49C2E0A1E6E3}"/>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CJK SC"/>
                <a:ea typeface="Noto Sans CJK SC"/>
                <a:cs typeface="Noto Sans CJK SC"/>
              </a:defRPr>
            </a:defPPr>
          </a:lstStyle>
          <a:p>
            <a:pPr>
              <a:defRPr sz="3000" b="1">
                <a:solidFill>
                  <a:srgbClr val="183B56"/>
                </a:solidFill>
                <a:latin typeface="Noto Sans CJK SC"/>
                <a:ea typeface="Noto Sans CJK SC"/>
                <a:cs typeface="Noto Sans CJK SC"/>
              </a:defRPr>
              <a:spcBef>
                <a:spcPts val="0"/>
              </a:spcBef>
              <a:spcAft>
                <a:spcPts val="0"/>
              </a:spcAft>
              <a:lnSpc>
                <a:spcPct val="110000"/>
              </a:lnSpc>
            </a:pPr>
            <a:r>
              <a:rPr sz="3000" b="1">
                <a:solidFill>
                  <a:srgbClr val="183B56"/>
                </a:solidFill>
                <a:latin typeface="Noto Sans CJK SC"/>
                <a:ea typeface="Noto Sans CJK SC"/>
                <a:cs typeface="Noto Sans CJK SC"/>
              </a:rPr>
              <a:t>原文选段</a:t>
            </a:r>
          </a:p>
        </p:txBody>
      </p:sp>
      <p:sp>
        <p:nvSpPr>
          <p:cNvPr id="3" name="">
            <a:extLst>
              <a:ext uri="{FF2B5EF4-FFF2-40B4-BE49-F238E27FC236}">
                <ns2:creationId id="{BB41125F-C343-4507-B951-6B583C813B7F}"/>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推廣香港：作為法定機構，旅發局專責在全球推廣香港為世界 級旅遊目</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的地，並致力擴大旅遊業對香港的貢獻。</a:t>
            </a:r>
          </a:p>
        </p:txBody>
      </p:sp>
      <p:sp>
        <p:nvSpPr>
          <p:cNvPr id="4" name="">
            <a:extLst>
              <a:ext uri="{FF2B5EF4-FFF2-40B4-BE49-F238E27FC236}">
                <ns2:creationId id="{EA3342DB-EBBC-424D-B857-1FFE0A7E68A6}"/>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政府於2023年2月推出「你好，香港」大型全球推廣，旅 發局亦推出了</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一系列宣傳，以推動旅遊業的迅速復甦。</a:t>
            </a:r>
          </a:p>
        </p:txBody>
      </p:sp>
      <p:sp>
        <p:nvSpPr>
          <p:cNvPr id="5" name="">
            <a:extLst>
              <a:ext uri="{FF2B5EF4-FFF2-40B4-BE49-F238E27FC236}">
                <ns2:creationId id="{04B4F923-740F-40A5-AEB3-B40B2597CF0B}"/>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旅發局採取高度彈性和靈活的策略，把推廣資源適當地 分配到各個客源</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市場，務求能迅速回應宏觀市場環境的轉變， 減低風險。</a:t>
            </a:r>
          </a:p>
        </p:txBody>
      </p:sp>
      <p:sp>
        <p:nvSpPr>
          <p:cNvPr id="6" name="">
            <a:extLst>
              <a:ext uri="{FF2B5EF4-FFF2-40B4-BE49-F238E27FC236}">
                <ns2:creationId id="{BF06833A-E11E-4B89-85FB-14BEE806D8F1}"/>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spcBef>
                <a:spcPts val="0"/>
              </a:spcBef>
              <a:spcAft>
                <a:spcPts val="0"/>
              </a:spcAft>
              <a:lnSpc>
                <a:spcPct val="110000"/>
              </a:lnSpc>
            </a:pPr>
            <a:r>
              <a:rPr sz="1200" b="0">
                <a:solidFill>
                  <a:srgbClr val="64748B"/>
                </a:solidFill>
                <a:latin typeface="Noto Sans CJK SC"/>
                <a:ea typeface="Noto Sans CJK SC"/>
                <a:cs typeface="Noto Sans CJK SC"/>
              </a:rPr>
              <a:t>来源：原始 PDF，第 1 页</a:t>
            </a:r>
          </a:p>
        </p:txBody>
      </p:sp>
      <p:sp>
        <p:nvSpPr>
          <p:cNvPr id="7" name="">
            <a:extLst>
              <a:ext uri="{FF2B5EF4-FFF2-40B4-BE49-F238E27FC236}">
                <ns2:creationId id="{57A5948B-9EBD-4531-96F2-634EF94806F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pPr>
            <a:r>
              <a:rPr sz="1200" b="0">
                <a:solidFill>
                  <a:srgbClr val="64748B"/>
                </a:solidFill>
                <a:latin typeface="Noto Sans CJK SC"/>
                <a:ea typeface="Noto Sans CJK SC"/>
                <a:cs typeface="Noto Sans CJK SC"/>
              </a:rPr>
              <a:t>4 / 6</a:t>
            </a:r>
          </a:p>
        </p:txBody>
      </p:sp>
    </p:spTree>
    <p:extLst>
      <p:ext uri="{BB962C8B-B14F-4D97-AF65-F5344CB8AC3E}">
        <ns3:creationId val="482129142"/>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C9D52837-4625-415B-ACE8-B066E310B79D}"/>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64F5C617-9024-40D9-9DF1-72EAA2ADBE75}"/>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CJK SC"/>
                <a:ea typeface="Noto Sans CJK SC"/>
                <a:cs typeface="Noto Sans CJK SC"/>
              </a:defRPr>
            </a:defPPr>
          </a:lstStyle>
          <a:p>
            <a:pPr>
              <a:defRPr sz="3000" b="1">
                <a:solidFill>
                  <a:srgbClr val="183B56"/>
                </a:solidFill>
                <a:latin typeface="Noto Sans CJK SC"/>
                <a:ea typeface="Noto Sans CJK SC"/>
                <a:cs typeface="Noto Sans CJK SC"/>
              </a:defRPr>
              <a:spcBef>
                <a:spcPts val="0"/>
              </a:spcBef>
              <a:spcAft>
                <a:spcPts val="0"/>
              </a:spcAft>
              <a:lnSpc>
                <a:spcPct val="110000"/>
              </a:lnSpc>
            </a:pPr>
            <a:r>
              <a:rPr sz="3000" b="1">
                <a:solidFill>
                  <a:srgbClr val="183B56"/>
                </a:solidFill>
                <a:latin typeface="Noto Sans CJK SC"/>
                <a:ea typeface="Noto Sans CJK SC"/>
                <a:cs typeface="Noto Sans CJK SC"/>
              </a:rPr>
              <a:t>补充选段</a:t>
            </a:r>
          </a:p>
        </p:txBody>
      </p:sp>
      <p:sp>
        <p:nvSpPr>
          <p:cNvPr id="3" name="">
            <a:extLst>
              <a:ext uri="{FF2B5EF4-FFF2-40B4-BE49-F238E27FC236}">
                <ns2:creationId id="{6A79043C-EA97-4377-9F8D-09F521B5A635}"/>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截至2023年5 月底，共有約1 620個持牌旅行代理商，以及約5 370名持</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牌導 遊和13 190名持牌領隊。</a:t>
            </a:r>
          </a:p>
        </p:txBody>
      </p:sp>
      <p:sp>
        <p:nvSpPr>
          <p:cNvPr id="4" name="">
            <a:extLst>
              <a:ext uri="{FF2B5EF4-FFF2-40B4-BE49-F238E27FC236}">
                <ns2:creationId id="{1D80A069-EE2E-4DF1-9E4D-8C19A3A89991}"/>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在新規管制度下，過去的一些不良行為，如強迫購物和 遺棄遊客等，已</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被刑事化。</a:t>
            </a:r>
          </a:p>
        </p:txBody>
      </p:sp>
      <p:sp>
        <p:nvSpPr>
          <p:cNvPr id="5" name="">
            <a:extLst>
              <a:ext uri="{FF2B5EF4-FFF2-40B4-BE49-F238E27FC236}">
                <ns2:creationId id="{0532AC0A-FFF3-4686-BEEE-35C8D6AE1BDF}"/>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CJK SC"/>
                <a:ea typeface="Noto Sans CJK SC"/>
                <a:cs typeface="Noto Sans CJK SC"/>
              </a:defRPr>
            </a:defPPr>
          </a:lstStyle>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截至2023年4月，一共有1 131家 商戶合共7 660間店舖及228間客房，</a:t>
            </a:r>
          </a:p>
          <a:p>
            <a:pPr>
              <a:defRPr sz="2250" b="0">
                <a:solidFill>
                  <a:srgbClr val="243247"/>
                </a:solidFill>
                <a:latin typeface="Noto Sans CJK SC"/>
                <a:ea typeface="Noto Sans CJK SC"/>
                <a:cs typeface="Noto Sans CJK SC"/>
              </a:defRPr>
              <a:spcBef>
                <a:spcPts val="0"/>
              </a:spcBef>
              <a:spcAft>
                <a:spcPts val="0"/>
              </a:spcAft>
              <a:lnSpc>
                <a:spcPct val="110000"/>
              </a:lnSpc>
            </a:pPr>
            <a:r>
              <a:rPr sz="2250" b="0">
                <a:solidFill>
                  <a:srgbClr val="243247"/>
                </a:solidFill>
                <a:latin typeface="Noto Sans CJK SC"/>
                <a:ea typeface="Noto Sans CJK SC"/>
                <a:cs typeface="Noto Sans CJK SC"/>
              </a:rPr>
              <a:t>已取得「優質旅遊服 務」計劃的認證。</a:t>
            </a:r>
          </a:p>
        </p:txBody>
      </p:sp>
      <p:sp>
        <p:nvSpPr>
          <p:cNvPr id="6" name="">
            <a:extLst>
              <a:ext uri="{FF2B5EF4-FFF2-40B4-BE49-F238E27FC236}">
                <ns2:creationId id="{A20F23F7-7CF6-4568-B91F-3B74F4AF3614}"/>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spcBef>
                <a:spcPts val="0"/>
              </a:spcBef>
              <a:spcAft>
                <a:spcPts val="0"/>
              </a:spcAft>
              <a:lnSpc>
                <a:spcPct val="110000"/>
              </a:lnSpc>
            </a:pPr>
            <a:r>
              <a:rPr sz="1200" b="0">
                <a:solidFill>
                  <a:srgbClr val="64748B"/>
                </a:solidFill>
                <a:latin typeface="Noto Sans CJK SC"/>
                <a:ea typeface="Noto Sans CJK SC"/>
                <a:cs typeface="Noto Sans CJK SC"/>
              </a:rPr>
              <a:t>来源：原始 PDF，第 3 页</a:t>
            </a:r>
          </a:p>
        </p:txBody>
      </p:sp>
      <p:sp>
        <p:nvSpPr>
          <p:cNvPr id="7" name="">
            <a:extLst>
              <a:ext uri="{FF2B5EF4-FFF2-40B4-BE49-F238E27FC236}">
                <ns2:creationId id="{90F902FE-E8B6-4588-92F3-A6A31DD96190}"/>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pPr>
            <a:r>
              <a:rPr sz="1200" b="0">
                <a:solidFill>
                  <a:srgbClr val="64748B"/>
                </a:solidFill>
                <a:latin typeface="Noto Sans CJK SC"/>
                <a:ea typeface="Noto Sans CJK SC"/>
                <a:cs typeface="Noto Sans CJK SC"/>
              </a:rPr>
              <a:t>5 / 6</a:t>
            </a:r>
          </a:p>
        </p:txBody>
      </p:sp>
    </p:spTree>
    <p:extLst>
      <p:ext uri="{BB962C8B-B14F-4D97-AF65-F5344CB8AC3E}">
        <ns3:creationId val="763187493"/>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6" name="">
            <a:extLst>
              <a:ext uri="{FF2B5EF4-FFF2-40B4-BE49-F238E27FC236}">
                <ns2:creationId id="{06CDF96A-5EAB-4867-B78F-20AD4AA987B5}"/>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10BB704D-1991-4ADD-ADF3-700FD25FC300}"/>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CJK SC"/>
                <a:ea typeface="Noto Sans CJK SC"/>
                <a:cs typeface="Noto Sans CJK SC"/>
              </a:defRPr>
            </a:defPPr>
          </a:lstStyle>
          <a:p>
            <a:pPr>
              <a:defRPr sz="3000" b="1">
                <a:solidFill>
                  <a:srgbClr val="183B56"/>
                </a:solidFill>
                <a:latin typeface="Noto Sans CJK SC"/>
                <a:ea typeface="Noto Sans CJK SC"/>
                <a:cs typeface="Noto Sans CJK SC"/>
              </a:defRPr>
              <a:spcBef>
                <a:spcPts val="0"/>
              </a:spcBef>
              <a:spcAft>
                <a:spcPts val="0"/>
              </a:spcAft>
              <a:lnSpc>
                <a:spcPct val="110000"/>
              </a:lnSpc>
            </a:pPr>
            <a:r>
              <a:rPr sz="3000" b="1">
                <a:solidFill>
                  <a:srgbClr val="183B56"/>
                </a:solidFill>
                <a:latin typeface="Noto Sans CJK SC"/>
                <a:ea typeface="Noto Sans CJK SC"/>
                <a:cs typeface="Noto Sans CJK SC"/>
              </a:rPr>
              <a:t>来源引用</a:t>
            </a:r>
          </a:p>
        </p:txBody>
      </p:sp>
      <p:graphicFrame>
        <p:nvGraphicFramePr>
          <p:cNvPr id="3" name="">
            <a:extLst>
              <a:ext uri="{FF2B5EF4-FFF2-40B4-BE49-F238E27FC236}">
                <ns2:creationId id="{FEF00FC0-6701-4EAC-9036-AAFB8817C214}"/>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FFFFFF"/>
                          </a:solidFill>
                          <a:latin typeface="Noto Sans CJK SC"/>
                          <a:ea typeface="Noto Sans CJK SC"/>
                          <a:cs typeface="Noto Sans CJK SC"/>
                        </a:rPr>
                        <a:t>来源原文</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183B56"/>
                    </a:solidFill>
                  </a:tcPr>
                </a:tc>
                <a:tc>
                  <a:txBody>
                    <a:bodyPr wrap="none"/>
                    <a:lstStyle/>
                    <a:p>
                      <a:pPr>
                        <a:spcBef>
                          <a:spcPts val="0"/>
                        </a:spcBef>
                        <a:spcAft>
                          <a:spcPts val="0"/>
                        </a:spcAft>
                        <a:lnSpc>
                          <a:spcPct val="110000"/>
                        </a:lnSpc>
                      </a:pPr>
                      <a:r>
                        <a:rPr sz="1725" b="1">
                          <a:solidFill>
                            <a:srgbClr val="FFFFFF"/>
                          </a:solidFill>
                          <a:latin typeface="Noto Sans CJK SC"/>
                          <a:ea typeface="Noto Sans CJK SC"/>
                          <a:cs typeface="Noto Sans CJK SC"/>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183B56"/>
                    </a:solidFill>
                  </a:tcPr>
                </a:tc>
              </a:tr>
              <a:tr h="714375">
                <a:tc>
                  <a:txBody>
                    <a:bodyPr wrap="none"/>
                    <a:lstStyle/>
                    <a:p>
                      <a:pPr>
                        <a:spcBef>
                          <a:spcPts val="0"/>
                        </a:spcBef>
                        <a:spcAft>
                          <a:spcPts val="0"/>
                        </a:spcAft>
                        <a:lnSpc>
                          <a:spcPct val="110000"/>
                        </a:lnSpc>
                      </a:pPr>
                      <a:r>
                        <a:rPr sz="1725" b="0">
                          <a:solidFill>
                            <a:srgbClr val="243247"/>
                          </a:solidFill>
                          <a:latin typeface="Noto Sans CJK SC"/>
                          <a:ea typeface="Noto Sans CJK SC"/>
                          <a:cs typeface="Noto Sans CJK SC"/>
                        </a:rPr>
                        <a:t>旅遊業是香港的傳統主要經濟支柱之一。</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1F5F9"/>
                    </a:solidFill>
                  </a:tcPr>
                </a:tc>
                <a:tc>
                  <a:txBody>
                    <a:bodyPr wrap="none"/>
                    <a:lstStyle/>
                    <a:p>
                      <a:pPr>
                        <a:spcBef>
                          <a:spcPts val="0"/>
                        </a:spcBef>
                        <a:spcAft>
                          <a:spcPts val="0"/>
                        </a:spcAft>
                        <a:lnSpc>
                          <a:spcPct val="110000"/>
                        </a:lnSpc>
                      </a:pPr>
                      <a:r>
                        <a:rPr sz="1725" b="0">
                          <a:solidFill>
                            <a:srgbClr val="243247"/>
                          </a:solidFill>
                          <a:latin typeface="Noto Sans CJK SC"/>
                          <a:ea typeface="Noto Sans CJK SC"/>
                          <a:cs typeface="Noto Sans CJK SC"/>
                        </a:rPr>
                        <a:t>1</a:t>
                      </a:r>
                    </a:p>
                  </a:txBody>
                  <a:tcPr marL="91440" marR="91440" marT="45720" marB="45720">
                    <a:lnR w="9525">
                      <a:solidFill>
                        <a:srgbClr val="CBD5E1"/>
                      </a:solidFill>
                      <a:prstDash val="solid"/>
                    </a:lnR>
                    <a:lnB w="9525">
                      <a:solidFill>
                        <a:srgbClr val="CBD5E1"/>
                      </a:solidFill>
                      <a:prstDash val="solid"/>
                    </a:lnB>
                    <a:solidFill>
                      <a:srgbClr val="F1F5F9"/>
                    </a:solidFill>
                  </a:tcPr>
                </a:tc>
              </a:tr>
              <a:tr h="714375">
                <a:tc>
                  <a:txBody>
                    <a:bodyPr wrap="none"/>
                    <a:lstStyle/>
                    <a:p>
                      <a:pPr>
                        <a:spcBef>
                          <a:spcPts val="0"/>
                        </a:spcBef>
                        <a:spcAft>
                          <a:spcPts val="0"/>
                        </a:spcAft>
                        <a:lnSpc>
                          <a:spcPct val="110000"/>
                        </a:lnSpc>
                      </a:pPr>
                      <a:r>
                        <a:rPr sz="1725" b="0">
                          <a:solidFill>
                            <a:srgbClr val="243247"/>
                          </a:solidFill>
                          <a:latin typeface="Noto Sans CJK SC"/>
                          <a:ea typeface="Noto Sans CJK SC"/>
                          <a:cs typeface="Noto Sans CJK SC"/>
                        </a:rPr>
                        <a:t>疫情前，旅遊業在 2019年佔本地生產總值約3.6%，僱用約232</a:t>
                      </a:r>
                    </a:p>
                    <a:p>
                      <a:pPr>
                        <a:spcBef>
                          <a:spcPts val="0"/>
                        </a:spcBef>
                        <a:spcAft>
                          <a:spcPts val="0"/>
                        </a:spcAft>
                        <a:lnSpc>
                          <a:spcPct val="110000"/>
                        </a:lnSpc>
                      </a:pPr>
                      <a:r>
                        <a:rPr sz="1725" b="0">
                          <a:solidFill>
                            <a:srgbClr val="243247"/>
                          </a:solidFill>
                          <a:latin typeface="Noto Sans CJK SC"/>
                          <a:ea typeface="Noto Sans CJK SC"/>
                          <a:cs typeface="Noto Sans CJK SC"/>
                        </a:rPr>
                        <a:t>700人，佔整體 就業人口約6.0%。</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FFFFF"/>
                    </a:solidFill>
                  </a:tcPr>
                </a:tc>
                <a:tc>
                  <a:txBody>
                    <a:bodyPr wrap="none"/>
                    <a:lstStyle/>
                    <a:p>
                      <a:pPr>
                        <a:spcBef>
                          <a:spcPts val="0"/>
                        </a:spcBef>
                        <a:spcAft>
                          <a:spcPts val="0"/>
                        </a:spcAft>
                        <a:lnSpc>
                          <a:spcPct val="110000"/>
                        </a:lnSpc>
                      </a:pPr>
                      <a:r>
                        <a:rPr sz="1725" b="0">
                          <a:solidFill>
                            <a:srgbClr val="243247"/>
                          </a:solidFill>
                          <a:latin typeface="Noto Sans CJK SC"/>
                          <a:ea typeface="Noto Sans CJK SC"/>
                          <a:cs typeface="Noto Sans CJK SC"/>
                        </a:rPr>
                        <a:t>1</a:t>
                      </a:r>
                    </a:p>
                  </a:txBody>
                  <a:tcPr marL="91440" marR="91440" marT="45720" marB="45720">
                    <a:lnR w="9525">
                      <a:solidFill>
                        <a:srgbClr val="CBD5E1"/>
                      </a:solidFill>
                      <a:prstDash val="solid"/>
                    </a:lnR>
                    <a:lnB w="9525">
                      <a:solidFill>
                        <a:srgbClr val="CBD5E1"/>
                      </a:solidFill>
                      <a:prstDash val="solid"/>
                    </a:lnB>
                    <a:solidFill>
                      <a:srgbClr val="FFFFFF"/>
                    </a:solidFill>
                  </a:tcPr>
                </a:tc>
              </a:tr>
              <a:tr h="714375">
                <a:tc>
                  <a:txBody>
                    <a:bodyPr wrap="none"/>
                    <a:lstStyle/>
                    <a:p>
                      <a:pPr>
                        <a:spcBef>
                          <a:spcPts val="0"/>
                        </a:spcBef>
                        <a:spcAft>
                          <a:spcPts val="0"/>
                        </a:spcAft>
                        <a:lnSpc>
                          <a:spcPct val="110000"/>
                        </a:lnSpc>
                      </a:pPr>
                      <a:r>
                        <a:rPr sz="1725" b="0">
                          <a:solidFill>
                            <a:srgbClr val="243247"/>
                          </a:solidFill>
                          <a:latin typeface="Noto Sans CJK SC"/>
                          <a:ea typeface="Noto Sans CJK SC"/>
                          <a:cs typeface="Noto Sans CJK SC"/>
                        </a:rPr>
                        <a:t>旅客住宿：截至2023年4月底，本港共有319間酒店，提供約 89</a:t>
                      </a:r>
                    </a:p>
                    <a:p>
                      <a:pPr>
                        <a:spcBef>
                          <a:spcPts val="0"/>
                        </a:spcBef>
                        <a:spcAft>
                          <a:spcPts val="0"/>
                        </a:spcAft>
                        <a:lnSpc>
                          <a:spcPct val="110000"/>
                        </a:lnSpc>
                      </a:pPr>
                      <a:r>
                        <a:rPr sz="1725" b="0">
                          <a:solidFill>
                            <a:srgbClr val="243247"/>
                          </a:solidFill>
                          <a:latin typeface="Noto Sans CJK SC"/>
                          <a:ea typeface="Noto Sans CJK SC"/>
                          <a:cs typeface="Noto Sans CJK SC"/>
                        </a:rPr>
                        <a:t>300間房間。</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1F5F9"/>
                    </a:solidFill>
                  </a:tcPr>
                </a:tc>
                <a:tc>
                  <a:txBody>
                    <a:bodyPr wrap="none"/>
                    <a:lstStyle/>
                    <a:p>
                      <a:pPr>
                        <a:spcBef>
                          <a:spcPts val="0"/>
                        </a:spcBef>
                        <a:spcAft>
                          <a:spcPts val="0"/>
                        </a:spcAft>
                        <a:lnSpc>
                          <a:spcPct val="110000"/>
                        </a:lnSpc>
                      </a:pPr>
                      <a:r>
                        <a:rPr sz="1725" b="0">
                          <a:solidFill>
                            <a:srgbClr val="243247"/>
                          </a:solidFill>
                          <a:latin typeface="Noto Sans CJK SC"/>
                          <a:ea typeface="Noto Sans CJK SC"/>
                          <a:cs typeface="Noto Sans CJK SC"/>
                        </a:rPr>
                        <a:t>1</a:t>
                      </a:r>
                    </a:p>
                  </a:txBody>
                  <a:tcPr marL="91440" marR="91440" marT="45720" marB="45720">
                    <a:lnR w="9525">
                      <a:solidFill>
                        <a:srgbClr val="CBD5E1"/>
                      </a:solidFill>
                      <a:prstDash val="solid"/>
                    </a:lnR>
                    <a:lnB w="9525">
                      <a:solidFill>
                        <a:srgbClr val="CBD5E1"/>
                      </a:solidFill>
                      <a:prstDash val="solid"/>
                    </a:lnB>
                    <a:solidFill>
                      <a:srgbClr val="F1F5F9"/>
                    </a:solidFill>
                  </a:tcPr>
                </a:tc>
              </a:tr>
            </a:tbl>
          </a:graphicData>
        </a:graphic>
      </p:graphicFrame>
      <p:sp>
        <p:nvSpPr>
          <p:cNvPr id="4" name="">
            <a:extLst>
              <a:ext uri="{FF2B5EF4-FFF2-40B4-BE49-F238E27FC236}">
                <ns2:creationId id="{18D80F10-1B3C-4FF5-B114-AE4E62AC58F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spcBef>
                <a:spcPts val="0"/>
              </a:spcBef>
              <a:spcAft>
                <a:spcPts val="0"/>
              </a:spcAft>
              <a:lnSpc>
                <a:spcPct val="110000"/>
              </a:lnSpc>
            </a:pPr>
            <a:r>
              <a:rPr sz="1200" b="0">
                <a:solidFill>
                  <a:srgbClr val="64748B"/>
                </a:solidFill>
                <a:latin typeface="Noto Sans CJK SC"/>
                <a:ea typeface="Noto Sans CJK SC"/>
                <a:cs typeface="Noto Sans CJK SC"/>
              </a:rPr>
              <a:t>来源：原始 PDF，第 1 页</a:t>
            </a:r>
          </a:p>
        </p:txBody>
      </p:sp>
      <p:sp>
        <p:nvSpPr>
          <p:cNvPr id="5" name="">
            <a:extLst>
              <a:ext uri="{FF2B5EF4-FFF2-40B4-BE49-F238E27FC236}">
                <ns2:creationId id="{E1076492-EA4D-4229-A351-F453CFA71797}"/>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CJK SC"/>
                <a:ea typeface="Noto Sans CJK SC"/>
                <a:cs typeface="Noto Sans CJK SC"/>
              </a:defRPr>
            </a:defPPr>
          </a:lstStyle>
          <a:p>
            <a:pPr>
              <a:defRPr sz="1200" b="0">
                <a:solidFill>
                  <a:srgbClr val="64748B"/>
                </a:solidFill>
                <a:latin typeface="Noto Sans CJK SC"/>
                <a:ea typeface="Noto Sans CJK SC"/>
                <a:cs typeface="Noto Sans CJK SC"/>
              </a:defRPr>
            </a:pPr>
            <a:r>
              <a:rPr sz="1200" b="0">
                <a:solidFill>
                  <a:srgbClr val="64748B"/>
                </a:solidFill>
                <a:latin typeface="Noto Sans CJK SC"/>
                <a:ea typeface="Noto Sans CJK SC"/>
                <a:cs typeface="Noto Sans CJK SC"/>
              </a:rPr>
              <a:t>6 / 6</a:t>
            </a:r>
          </a:p>
        </p:txBody>
      </p:sp>
    </p:spTree>
    <p:extLst>
      <p:ext uri="{BB962C8B-B14F-4D97-AF65-F5344CB8AC3E}">
        <ns3:creationId val="4150180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2026-10-16T08:54:12.7830000Z</dcterms:created>
  <dcterms:modified xsi:type="dcterms:W3CDTF">2026-10-16T08:54:12.7830000Z</dcterms:modified>
</coreProperties>
</file>